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5" r:id="rId3"/>
    <p:sldId id="286" r:id="rId4"/>
    <p:sldId id="295" r:id="rId5"/>
    <p:sldId id="289" r:id="rId6"/>
    <p:sldId id="296" r:id="rId7"/>
    <p:sldId id="288" r:id="rId8"/>
    <p:sldId id="291" r:id="rId9"/>
    <p:sldId id="272" r:id="rId10"/>
    <p:sldId id="273" r:id="rId11"/>
    <p:sldId id="293" r:id="rId12"/>
    <p:sldId id="274" r:id="rId13"/>
    <p:sldId id="275" r:id="rId14"/>
    <p:sldId id="276" r:id="rId15"/>
    <p:sldId id="277" r:id="rId16"/>
    <p:sldId id="278" r:id="rId17"/>
    <p:sldId id="294" r:id="rId18"/>
    <p:sldId id="280" r:id="rId19"/>
    <p:sldId id="282" r:id="rId20"/>
    <p:sldId id="284" r:id="rId21"/>
    <p:sldId id="303" r:id="rId22"/>
    <p:sldId id="302" r:id="rId23"/>
    <p:sldId id="300" r:id="rId24"/>
    <p:sldId id="305" r:id="rId25"/>
    <p:sldId id="298" r:id="rId26"/>
    <p:sldId id="306" r:id="rId27"/>
    <p:sldId id="26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71" y="1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80150\Dropbox\VIAJES\CHILE%202019\Population%20APEC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80150\Dropbox\VIAJES\CHILE%202019\Population%20APEC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80150\Dropbox\VIAJES\CHILE%202019\Autom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'Key Indicators Database'!$A$25</c:f>
              <c:strCache>
                <c:ptCount val="1"/>
                <c:pt idx="0">
                  <c:v>Developed APEC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'Key Indicators Database'!$B$1:$AD$1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'Key Indicators Database'!$B$25:$AD$25</c:f>
              <c:numCache>
                <c:formatCode>General</c:formatCode>
                <c:ptCount val="29"/>
                <c:pt idx="0">
                  <c:v>61.398482796003087</c:v>
                </c:pt>
                <c:pt idx="1">
                  <c:v>61.528705530290793</c:v>
                </c:pt>
                <c:pt idx="2">
                  <c:v>61.6402707225201</c:v>
                </c:pt>
                <c:pt idx="3">
                  <c:v>61.652808984794504</c:v>
                </c:pt>
                <c:pt idx="4">
                  <c:v>61.624144209728797</c:v>
                </c:pt>
                <c:pt idx="5">
                  <c:v>61.627838112186396</c:v>
                </c:pt>
                <c:pt idx="6">
                  <c:v>61.676662960653609</c:v>
                </c:pt>
                <c:pt idx="7">
                  <c:v>61.662723624477493</c:v>
                </c:pt>
                <c:pt idx="8">
                  <c:v>61.7315459612445</c:v>
                </c:pt>
                <c:pt idx="9">
                  <c:v>61.863090844983802</c:v>
                </c:pt>
                <c:pt idx="10">
                  <c:v>61.982051385211093</c:v>
                </c:pt>
                <c:pt idx="11">
                  <c:v>62.052183870829801</c:v>
                </c:pt>
                <c:pt idx="12">
                  <c:v>62.194190757569707</c:v>
                </c:pt>
                <c:pt idx="13">
                  <c:v>62.302606030725407</c:v>
                </c:pt>
                <c:pt idx="14">
                  <c:v>62.408238535233295</c:v>
                </c:pt>
                <c:pt idx="15">
                  <c:v>62.502679380704912</c:v>
                </c:pt>
                <c:pt idx="16">
                  <c:v>62.614615088115599</c:v>
                </c:pt>
                <c:pt idx="17">
                  <c:v>62.708930051080401</c:v>
                </c:pt>
                <c:pt idx="18">
                  <c:v>62.806509205495004</c:v>
                </c:pt>
                <c:pt idx="19">
                  <c:v>62.8987164528682</c:v>
                </c:pt>
                <c:pt idx="20">
                  <c:v>62.961275067544101</c:v>
                </c:pt>
                <c:pt idx="21">
                  <c:v>62.987462333812594</c:v>
                </c:pt>
                <c:pt idx="22">
                  <c:v>62.893325337948795</c:v>
                </c:pt>
                <c:pt idx="23">
                  <c:v>62.749177095559602</c:v>
                </c:pt>
                <c:pt idx="24">
                  <c:v>62.545784334937295</c:v>
                </c:pt>
                <c:pt idx="25">
                  <c:v>62.294716351395003</c:v>
                </c:pt>
                <c:pt idx="26">
                  <c:v>62.005015498553789</c:v>
                </c:pt>
                <c:pt idx="27">
                  <c:v>61.678974434940699</c:v>
                </c:pt>
                <c:pt idx="28">
                  <c:v>61.306108949206404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40-4091-8427-B0961D1BB668}"/>
            </c:ext>
          </c:extLst>
        </c:ser>
        <c:ser>
          <c:idx val="1"/>
          <c:order val="1"/>
          <c:tx>
            <c:strRef>
              <c:f>'Key Indicators Database'!$A$26</c:f>
              <c:strCache>
                <c:ptCount val="1"/>
                <c:pt idx="0">
                  <c:v>Developing APEC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'Key Indicators Database'!$B$1:$AD$1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'Key Indicators Database'!$B$26:$AD$26</c:f>
              <c:numCache>
                <c:formatCode>General</c:formatCode>
                <c:ptCount val="29"/>
                <c:pt idx="0">
                  <c:v>59.203217051169794</c:v>
                </c:pt>
                <c:pt idx="1">
                  <c:v>59.573467699042205</c:v>
                </c:pt>
                <c:pt idx="2">
                  <c:v>59.851861509643889</c:v>
                </c:pt>
                <c:pt idx="3">
                  <c:v>60.159093050654199</c:v>
                </c:pt>
                <c:pt idx="4">
                  <c:v>60.482640867329806</c:v>
                </c:pt>
                <c:pt idx="5">
                  <c:v>60.810020504112401</c:v>
                </c:pt>
                <c:pt idx="6">
                  <c:v>61.138734548591891</c:v>
                </c:pt>
                <c:pt idx="7">
                  <c:v>61.490022166097596</c:v>
                </c:pt>
                <c:pt idx="8">
                  <c:v>61.82924368344279</c:v>
                </c:pt>
                <c:pt idx="9">
                  <c:v>62.1742216687161</c:v>
                </c:pt>
                <c:pt idx="10">
                  <c:v>62.544620158347108</c:v>
                </c:pt>
                <c:pt idx="11">
                  <c:v>62.943684563482599</c:v>
                </c:pt>
                <c:pt idx="12">
                  <c:v>63.310834146440094</c:v>
                </c:pt>
                <c:pt idx="13">
                  <c:v>63.70165342593441</c:v>
                </c:pt>
                <c:pt idx="14">
                  <c:v>64.109602622935299</c:v>
                </c:pt>
                <c:pt idx="15">
                  <c:v>64.518556685005208</c:v>
                </c:pt>
                <c:pt idx="16">
                  <c:v>64.9146779251071</c:v>
                </c:pt>
                <c:pt idx="17">
                  <c:v>65.274238424925812</c:v>
                </c:pt>
                <c:pt idx="18">
                  <c:v>65.630374619011604</c:v>
                </c:pt>
                <c:pt idx="19">
                  <c:v>65.979247445208102</c:v>
                </c:pt>
                <c:pt idx="20">
                  <c:v>66.3091037151667</c:v>
                </c:pt>
                <c:pt idx="21">
                  <c:v>66.605444540503598</c:v>
                </c:pt>
                <c:pt idx="22">
                  <c:v>66.820262567054996</c:v>
                </c:pt>
                <c:pt idx="23">
                  <c:v>67.002612216689414</c:v>
                </c:pt>
                <c:pt idx="24">
                  <c:v>67.148881466019503</c:v>
                </c:pt>
                <c:pt idx="25">
                  <c:v>67.262243046868704</c:v>
                </c:pt>
                <c:pt idx="26">
                  <c:v>67.346834484738309</c:v>
                </c:pt>
                <c:pt idx="27">
                  <c:v>67.369755891180603</c:v>
                </c:pt>
                <c:pt idx="28">
                  <c:v>67.376955596912808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40-4091-8427-B0961D1BB668}"/>
            </c:ext>
          </c:extLst>
        </c:ser>
        <c:ser>
          <c:idx val="2"/>
          <c:order val="2"/>
          <c:tx>
            <c:strRef>
              <c:f>'Key Indicators Database'!$A$27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'Key Indicators Database'!$B$1:$AD$1</c:f>
              <c:numCache>
                <c:formatCode>General</c:formatCod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numCache>
            </c:numRef>
          </c:cat>
          <c:val>
            <c:numRef>
              <c:f>'Key Indicators Database'!$B$27:$AD$27</c:f>
              <c:numCache>
                <c:formatCode>General</c:formatCode>
                <c:ptCount val="29"/>
                <c:pt idx="0">
                  <c:v>60.787733368372002</c:v>
                </c:pt>
                <c:pt idx="1">
                  <c:v>60.935898816097001</c:v>
                </c:pt>
                <c:pt idx="2">
                  <c:v>60.977622324247001</c:v>
                </c:pt>
                <c:pt idx="3">
                  <c:v>61.087013508803999</c:v>
                </c:pt>
                <c:pt idx="4">
                  <c:v>61.245943780832</c:v>
                </c:pt>
                <c:pt idx="5">
                  <c:v>61.429279813091</c:v>
                </c:pt>
                <c:pt idx="6">
                  <c:v>61.631384400437</c:v>
                </c:pt>
                <c:pt idx="7">
                  <c:v>61.885838175316998</c:v>
                </c:pt>
                <c:pt idx="8">
                  <c:v>62.120408211079997</c:v>
                </c:pt>
                <c:pt idx="9">
                  <c:v>62.363793243617003</c:v>
                </c:pt>
                <c:pt idx="10">
                  <c:v>62.653271268586998</c:v>
                </c:pt>
                <c:pt idx="11">
                  <c:v>62.996865127805002</c:v>
                </c:pt>
                <c:pt idx="12">
                  <c:v>63.280459454891002</c:v>
                </c:pt>
                <c:pt idx="13">
                  <c:v>63.613728611699997</c:v>
                </c:pt>
                <c:pt idx="14">
                  <c:v>63.975519873027999</c:v>
                </c:pt>
                <c:pt idx="15">
                  <c:v>64.328796507481002</c:v>
                </c:pt>
                <c:pt idx="16">
                  <c:v>64.650628762132001</c:v>
                </c:pt>
                <c:pt idx="17">
                  <c:v>64.877958042924007</c:v>
                </c:pt>
                <c:pt idx="18">
                  <c:v>65.090283722232996</c:v>
                </c:pt>
                <c:pt idx="19">
                  <c:v>65.274972211817996</c:v>
                </c:pt>
                <c:pt idx="20">
                  <c:v>65.424594584478996</c:v>
                </c:pt>
                <c:pt idx="21">
                  <c:v>65.536739381234</c:v>
                </c:pt>
                <c:pt idx="22">
                  <c:v>65.581742695977994</c:v>
                </c:pt>
                <c:pt idx="23">
                  <c:v>65.604178807954995</c:v>
                </c:pt>
                <c:pt idx="24">
                  <c:v>65.602662329837997</c:v>
                </c:pt>
                <c:pt idx="25">
                  <c:v>65.579691260635002</c:v>
                </c:pt>
                <c:pt idx="26">
                  <c:v>65.538430047256995</c:v>
                </c:pt>
                <c:pt idx="27">
                  <c:v>65.454658680462998</c:v>
                </c:pt>
                <c:pt idx="28">
                  <c:v>65.363213387478993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40-4091-8427-B0961D1BB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2175248"/>
        <c:axId val="468419384"/>
      </c:lineChart>
      <c:catAx>
        <c:axId val="36217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419384"/>
        <c:crosses val="autoZero"/>
        <c:auto val="1"/>
        <c:lblAlgn val="ctr"/>
        <c:lblOffset val="100"/>
        <c:noMultiLvlLbl val="0"/>
      </c:catAx>
      <c:valAx>
        <c:axId val="468419384"/>
        <c:scaling>
          <c:orientation val="minMax"/>
          <c:min val="5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17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Sheet1!$B$13:$B$15</c:f>
              <c:strCache>
                <c:ptCount val="3"/>
                <c:pt idx="0">
                  <c:v>LDRs</c:v>
                </c:pt>
                <c:pt idx="1">
                  <c:v>Europe</c:v>
                </c:pt>
                <c:pt idx="2">
                  <c:v>USA</c:v>
                </c:pt>
              </c:strCache>
            </c:strRef>
          </c:cat>
          <c:val>
            <c:numRef>
              <c:f>Sheet1!$C$13:$C$15</c:f>
              <c:numCache>
                <c:formatCode>General</c:formatCode>
                <c:ptCount val="3"/>
                <c:pt idx="0">
                  <c:v>80.327868852459034</c:v>
                </c:pt>
                <c:pt idx="1">
                  <c:v>6.557377049180328</c:v>
                </c:pt>
                <c:pt idx="2">
                  <c:v>3.278688524590164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A-4A6A-B722-17255618E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1900400"/>
        <c:axId val="361900072"/>
      </c:barChart>
      <c:catAx>
        <c:axId val="36190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900072"/>
        <c:crosses val="autoZero"/>
        <c:auto val="1"/>
        <c:lblAlgn val="ctr"/>
        <c:lblOffset val="100"/>
        <c:noMultiLvlLbl val="0"/>
      </c:catAx>
      <c:valAx>
        <c:axId val="36190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90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5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Sheet1!$A$36:$A$50</c:f>
              <c:strCache>
                <c:ptCount val="15"/>
                <c:pt idx="0">
                  <c:v> Preschool &amp; school education</c:v>
                </c:pt>
                <c:pt idx="1">
                  <c:v> Residential care services</c:v>
                </c:pt>
                <c:pt idx="2">
                  <c:v> Medical &amp; health care services</c:v>
                </c:pt>
                <c:pt idx="3">
                  <c:v> Scientific &amp; technical services</c:v>
                </c:pt>
                <c:pt idx="4">
                  <c:v> Construction services</c:v>
                </c:pt>
                <c:pt idx="5">
                  <c:v> Social assistance services</c:v>
                </c:pt>
                <c:pt idx="6">
                  <c:v> Agriculture</c:v>
                </c:pt>
                <c:pt idx="7">
                  <c:v> Personal &amp; other services</c:v>
                </c:pt>
                <c:pt idx="8">
                  <c:v> Road transport</c:v>
                </c:pt>
                <c:pt idx="9">
                  <c:v> Store-based retailing</c:v>
                </c:pt>
                <c:pt idx="10">
                  <c:v> Food and beverage services</c:v>
                </c:pt>
                <c:pt idx="11">
                  <c:v> Administrative services</c:v>
                </c:pt>
                <c:pt idx="12">
                  <c:v> Food product manufacturing</c:v>
                </c:pt>
                <c:pt idx="13">
                  <c:v> Food retailing</c:v>
                </c:pt>
                <c:pt idx="14">
                  <c:v> Real estate services</c:v>
                </c:pt>
              </c:strCache>
            </c:strRef>
          </c:cat>
          <c:val>
            <c:numRef>
              <c:f>Sheet1!$B$36:$B$50</c:f>
              <c:numCache>
                <c:formatCode>General</c:formatCode>
                <c:ptCount val="15"/>
                <c:pt idx="0">
                  <c:v>4</c:v>
                </c:pt>
                <c:pt idx="1">
                  <c:v>5</c:v>
                </c:pt>
                <c:pt idx="2">
                  <c:v>12</c:v>
                </c:pt>
                <c:pt idx="3">
                  <c:v>17</c:v>
                </c:pt>
                <c:pt idx="4">
                  <c:v>19</c:v>
                </c:pt>
                <c:pt idx="5">
                  <c:v>20</c:v>
                </c:pt>
                <c:pt idx="6">
                  <c:v>45</c:v>
                </c:pt>
                <c:pt idx="7">
                  <c:v>47</c:v>
                </c:pt>
                <c:pt idx="8">
                  <c:v>54</c:v>
                </c:pt>
                <c:pt idx="9">
                  <c:v>60</c:v>
                </c:pt>
                <c:pt idx="10">
                  <c:v>62</c:v>
                </c:pt>
                <c:pt idx="11">
                  <c:v>64</c:v>
                </c:pt>
                <c:pt idx="12">
                  <c:v>79</c:v>
                </c:pt>
                <c:pt idx="13">
                  <c:v>81</c:v>
                </c:pt>
                <c:pt idx="1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A-4757-9DF9-7FE49D77F4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8859312"/>
        <c:axId val="588862264"/>
      </c:barChart>
      <c:catAx>
        <c:axId val="58885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62264"/>
        <c:crosses val="autoZero"/>
        <c:auto val="1"/>
        <c:lblAlgn val="ctr"/>
        <c:lblOffset val="100"/>
        <c:noMultiLvlLbl val="0"/>
      </c:catAx>
      <c:valAx>
        <c:axId val="588862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85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EB4DB-182B-439F-9CE0-61318865535A}" type="datetimeFigureOut">
              <a:rPr lang="en-AU" smtClean="0"/>
              <a:t>04/06/2019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83D8-FB53-412C-8C5C-83F648818B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88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490B-7948-4BBA-9FC3-62885F4D13D5}" type="datetime1">
              <a:rPr lang="en-AU" smtClean="0"/>
              <a:t>04/06/2019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727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BC02-1FD7-4E72-B20F-D1DA37666BB8}" type="datetime1">
              <a:rPr lang="en-AU" smtClean="0"/>
              <a:t>04/06/2019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2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336D-0C89-4DB0-ACE1-B0F24EFB3F81}" type="datetime1">
              <a:rPr lang="en-AU" smtClean="0"/>
              <a:t>04/06/2019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66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E8D9-4D2A-4F08-8E39-9534EE04B441}" type="datetime1">
              <a:rPr lang="en-AU" smtClean="0"/>
              <a:t>04/06/2019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16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7856-3CE0-4ED6-AF50-10210AB74BC4}" type="datetime1">
              <a:rPr lang="en-AU" smtClean="0"/>
              <a:t>04/06/2019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766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273D-7DFF-4B3F-B5F7-C11038DCC16C}" type="datetime1">
              <a:rPr lang="en-AU" smtClean="0"/>
              <a:t>04/06/2019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28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6354-D118-46AD-BC37-2101A4F111A8}" type="datetime1">
              <a:rPr lang="en-AU" smtClean="0"/>
              <a:t>04/06/2019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93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0D36-D824-42DC-BF1B-B70E4F6C0BC8}" type="datetime1">
              <a:rPr lang="en-AU" smtClean="0"/>
              <a:t>04/06/2019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0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DA60-552F-4D46-AAFC-1B3FF2048C3B}" type="datetime1">
              <a:rPr lang="en-AU" smtClean="0"/>
              <a:t>04/06/2019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09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C78B-29B0-45A9-9E29-8D4FB0A771FB}" type="datetime1">
              <a:rPr lang="en-AU" smtClean="0"/>
              <a:t>04/06/2019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63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E03C-40BD-4D91-A259-488F1B0BADA0}" type="datetime1">
              <a:rPr lang="en-AU" smtClean="0"/>
              <a:t>04/06/2019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54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2708-88AB-408F-A15B-0419B5CB5809}" type="datetime1">
              <a:rPr lang="en-AU" smtClean="0"/>
              <a:t>04/06/2019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82E4-CF1C-48EB-BBC5-FF761D1CE5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1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posso@rmit.edu.a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22871"/>
            <a:ext cx="8856984" cy="1470025"/>
          </a:xfrm>
        </p:spPr>
        <p:txBody>
          <a:bodyPr>
            <a:normAutofit/>
          </a:bodyPr>
          <a:lstStyle/>
          <a:p>
            <a:r>
              <a:rPr lang="en-AU" dirty="0"/>
              <a:t>Labour mobility trends, demographic change &amp; skill shortages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068959"/>
            <a:ext cx="8352928" cy="2342753"/>
          </a:xfrm>
        </p:spPr>
        <p:txBody>
          <a:bodyPr>
            <a:normAutofit fontScale="77500" lnSpcReduction="20000"/>
          </a:bodyPr>
          <a:lstStyle/>
          <a:p>
            <a:r>
              <a:rPr lang="en-AU" dirty="0">
                <a:solidFill>
                  <a:schemeClr val="tx1"/>
                </a:solidFill>
              </a:rPr>
              <a:t>Alberto Posso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Workshop on Strategy of Human Rights in APEC</a:t>
            </a:r>
          </a:p>
          <a:p>
            <a:endParaRPr lang="en-AU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July 7, 2019 </a:t>
            </a:r>
          </a:p>
          <a:p>
            <a:r>
              <a:rPr lang="en-AU" dirty="0">
                <a:solidFill>
                  <a:schemeClr val="tx1"/>
                </a:solidFill>
              </a:rPr>
              <a:t>Chinese Taipei</a:t>
            </a:r>
          </a:p>
        </p:txBody>
      </p:sp>
      <p:pic>
        <p:nvPicPr>
          <p:cNvPr id="1026" name="Picture 2" descr="Image result for rmit university">
            <a:extLst>
              <a:ext uri="{FF2B5EF4-FFF2-40B4-BE49-F238E27FC236}">
                <a16:creationId xmlns:a16="http://schemas.microsoft.com/office/drawing/2014/main" id="{E6C626CB-E609-4414-A2A2-E7B79E956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37014"/>
            <a:ext cx="1940212" cy="67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ustralian APEC study Centre">
            <a:extLst>
              <a:ext uri="{FF2B5EF4-FFF2-40B4-BE49-F238E27FC236}">
                <a16:creationId xmlns:a16="http://schemas.microsoft.com/office/drawing/2014/main" id="{083F8F95-59E6-41E0-A7E5-D276C86A1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144" y="4777854"/>
            <a:ext cx="1718320" cy="171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EA2BB-4D63-477B-A231-45AA4526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56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3C83-701C-4F5E-905D-37D48A3B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 data is getting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9D732-8A1B-4706-8358-0AAC1E673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SDGs recognise migration as integral to development.</a:t>
            </a:r>
          </a:p>
          <a:p>
            <a:r>
              <a:rPr lang="en-AU" dirty="0"/>
              <a:t>Push for economies around the world to collect timely &amp; comparable data.</a:t>
            </a:r>
          </a:p>
          <a:p>
            <a:r>
              <a:rPr lang="en-AU" dirty="0"/>
              <a:t>IOM set up a Global Migration Data Portal. </a:t>
            </a:r>
          </a:p>
          <a:p>
            <a:r>
              <a:rPr lang="en-AU" dirty="0"/>
              <a:t>The beginning of evidence-based policies for sustainable mobility.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518C3-9DF5-4C41-ADBC-D70733B2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5367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5645-D643-419F-85C7-364EC4B7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6" y="1988840"/>
            <a:ext cx="8229600" cy="1143000"/>
          </a:xfrm>
        </p:spPr>
        <p:txBody>
          <a:bodyPr>
            <a:normAutofit/>
          </a:bodyPr>
          <a:lstStyle/>
          <a:p>
            <a:r>
              <a:rPr lang="en-AU" sz="3500" dirty="0"/>
              <a:t>So what does mobility look like?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CBD72-1918-413E-9669-995B2F04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9888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30614-C600-4DF9-A4F7-B3209EC0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Total number of international migrants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49E55-7055-4352-BD9A-018B18A2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12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674D9A-4AFE-41E2-B903-98755BBF6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80" y="1772816"/>
            <a:ext cx="8532440" cy="3961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31D356-9593-46D1-AD42-8FE8CD1A2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79" y="5697560"/>
            <a:ext cx="4344071" cy="885802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067F1C1-3C6A-4CB1-AEBC-5583026DE292}"/>
              </a:ext>
            </a:extLst>
          </p:cNvPr>
          <p:cNvSpPr/>
          <p:nvPr/>
        </p:nvSpPr>
        <p:spPr>
          <a:xfrm>
            <a:off x="1187624" y="2708920"/>
            <a:ext cx="1584176" cy="7920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CF10D9-4267-4CBB-B74F-7E034B7A68C0}"/>
              </a:ext>
            </a:extLst>
          </p:cNvPr>
          <p:cNvSpPr/>
          <p:nvPr/>
        </p:nvSpPr>
        <p:spPr>
          <a:xfrm>
            <a:off x="3857762" y="2420888"/>
            <a:ext cx="1584176" cy="7920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6317D96-445C-4922-AD5E-3E1775C4CDB8}"/>
              </a:ext>
            </a:extLst>
          </p:cNvPr>
          <p:cNvSpPr/>
          <p:nvPr/>
        </p:nvSpPr>
        <p:spPr>
          <a:xfrm>
            <a:off x="1979712" y="3868930"/>
            <a:ext cx="1584176" cy="147345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61C03B-8E81-4E84-9A33-E3A33C53197D}"/>
              </a:ext>
            </a:extLst>
          </p:cNvPr>
          <p:cNvSpPr/>
          <p:nvPr/>
        </p:nvSpPr>
        <p:spPr>
          <a:xfrm>
            <a:off x="3779912" y="3255630"/>
            <a:ext cx="1800202" cy="16855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F156C5B-BC2F-4D75-9D46-28ADF9723AC0}"/>
              </a:ext>
            </a:extLst>
          </p:cNvPr>
          <p:cNvSpPr/>
          <p:nvPr/>
        </p:nvSpPr>
        <p:spPr>
          <a:xfrm rot="1147428">
            <a:off x="6166315" y="3194696"/>
            <a:ext cx="2759894" cy="125723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829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720E4-A709-4685-B6F4-A641B7B8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Migration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17942-08D6-450B-A00E-0871CD736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Migrant stock:</a:t>
            </a:r>
          </a:p>
          <a:p>
            <a:pPr lvl="1"/>
            <a:r>
              <a:rPr lang="en-AU" dirty="0"/>
              <a:t>2017: ~258 million.</a:t>
            </a:r>
          </a:p>
          <a:p>
            <a:pPr lvl="1"/>
            <a:r>
              <a:rPr lang="en-AU" dirty="0"/>
              <a:t>2000: ~173 million. </a:t>
            </a:r>
          </a:p>
          <a:p>
            <a:pPr lvl="1"/>
            <a:r>
              <a:rPr lang="en-AU" dirty="0"/>
              <a:t>1980: ~102 million. </a:t>
            </a:r>
          </a:p>
          <a:p>
            <a:r>
              <a:rPr lang="en-AU" dirty="0"/>
              <a:t>Proportionally: </a:t>
            </a:r>
          </a:p>
          <a:p>
            <a:pPr lvl="1"/>
            <a:r>
              <a:rPr lang="en-AU" dirty="0"/>
              <a:t>2017: 3.4%.</a:t>
            </a:r>
          </a:p>
          <a:p>
            <a:pPr lvl="1"/>
            <a:r>
              <a:rPr lang="en-AU" dirty="0"/>
              <a:t>2000: 2.8%.</a:t>
            </a:r>
          </a:p>
          <a:p>
            <a:pPr lvl="1"/>
            <a:r>
              <a:rPr lang="en-AU" dirty="0"/>
              <a:t>1980: 2.3%.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6526E-9A01-42DF-99BB-C2FD45B7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480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54D7-74A3-4339-97C7-AD7DC25B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Labour mobility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A8E11-6C5C-4AD5-B861-F5565079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40358"/>
            <a:ext cx="7643192" cy="3777283"/>
          </a:xfrm>
        </p:spPr>
        <p:txBody>
          <a:bodyPr/>
          <a:lstStyle/>
          <a:p>
            <a:r>
              <a:rPr lang="en-AU" dirty="0"/>
              <a:t>Latest estimates are from 2013 (ILO).</a:t>
            </a:r>
          </a:p>
          <a:p>
            <a:r>
              <a:rPr lang="en-AU" dirty="0"/>
              <a:t>~150 million foreign workers globally in 2013.</a:t>
            </a:r>
          </a:p>
          <a:p>
            <a:r>
              <a:rPr lang="en-AU" dirty="0"/>
              <a:t>~66% of all migrants are workers. </a:t>
            </a:r>
          </a:p>
          <a:p>
            <a:r>
              <a:rPr lang="en-AU" dirty="0"/>
              <a:t>~11 million (7% of foreign workers) are domestic workers.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6CDFF-E0F1-4A72-8C75-B987C78B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4026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1F0B4-404E-4FFB-9A20-99B45A04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Demographics of foreign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5E920-0C5E-4533-A55F-DCEE658C3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Women: ~67 million (44%). </a:t>
            </a:r>
          </a:p>
          <a:p>
            <a:r>
              <a:rPr lang="en-AU" dirty="0"/>
              <a:t>Men: ~84 million (56%)</a:t>
            </a:r>
          </a:p>
          <a:p>
            <a:r>
              <a:rPr lang="en-AU" dirty="0"/>
              <a:t>Age: </a:t>
            </a:r>
          </a:p>
          <a:p>
            <a:pPr lvl="1"/>
            <a:r>
              <a:rPr lang="en-AU" dirty="0"/>
              <a:t>One in eight is between 15-24 years-old.</a:t>
            </a:r>
          </a:p>
          <a:p>
            <a:pPr lvl="1"/>
            <a:r>
              <a:rPr lang="en-AU" dirty="0"/>
              <a:t>Median age is 39.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234E2-8B51-4D1E-990A-0859F892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056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E7304-36E8-42AF-8B36-F08DEB8B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4BC4-67BF-4D78-9C19-E422C58CD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~50% of all foreign workers are located in North America and Northern, Southern and Western Europe. </a:t>
            </a:r>
          </a:p>
          <a:p>
            <a:r>
              <a:rPr lang="en-AU" dirty="0"/>
              <a:t>~12% are in Arab States.</a:t>
            </a:r>
          </a:p>
          <a:p>
            <a:r>
              <a:rPr lang="en-AU" dirty="0"/>
              <a:t>~40% of all migrant workers are located in developing countries. 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840BD-18BC-4957-B67A-82A6B16CE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379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5645-D643-419F-85C7-364EC4B7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66" y="2060848"/>
            <a:ext cx="7244268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And the skill composition of foreign workers?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CBD72-1918-413E-9669-995B2F04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529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Skill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" y="134076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AU" dirty="0"/>
              <a:t>Data on skill composition are difficult to obtain.</a:t>
            </a:r>
          </a:p>
          <a:p>
            <a:r>
              <a:rPr lang="en-AU" dirty="0"/>
              <a:t>Focus foreign workers in the United States. </a:t>
            </a:r>
          </a:p>
          <a:p>
            <a:r>
              <a:rPr lang="en-AU" dirty="0"/>
              <a:t>The data come from the 2010 American Community Survey (US Census Bureau). </a:t>
            </a:r>
          </a:p>
          <a:p>
            <a:pPr lvl="1"/>
            <a:r>
              <a:rPr lang="en-AU" dirty="0"/>
              <a:t>The 2010 American Community Survey employed a single long form questionnaire completed by one of 100 households and group quarters. </a:t>
            </a:r>
          </a:p>
          <a:p>
            <a:pPr lvl="1"/>
            <a:r>
              <a:rPr lang="en-AU" dirty="0"/>
              <a:t>Data includes information from 339,800 foreign workers.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1642-C8CB-4211-93DD-87C9278524A0}" type="datetime1">
              <a:rPr lang="en-AU" smtClean="0"/>
              <a:t>04/06/2019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Enhancing Labour Mobility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C993-8E65-48F4-A212-6F8B13A11B3D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022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-35707"/>
            <a:ext cx="7886700" cy="994172"/>
          </a:xfrm>
        </p:spPr>
        <p:txBody>
          <a:bodyPr>
            <a:normAutofit/>
          </a:bodyPr>
          <a:lstStyle/>
          <a:p>
            <a:r>
              <a:rPr lang="en-AU" sz="2250" dirty="0"/>
              <a:t>Percentage of skilled and unskilled foreign workers by level of economic development of origin region/economy,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5524882"/>
            <a:ext cx="2133600" cy="365125"/>
          </a:xfrm>
        </p:spPr>
        <p:txBody>
          <a:bodyPr/>
          <a:lstStyle/>
          <a:p>
            <a:fld id="{B44CC993-8E65-48F4-A212-6F8B13A11B3D}" type="slidenum">
              <a:rPr lang="en-AU" smtClean="0"/>
              <a:t>19</a:t>
            </a:fld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CB4EC2-1230-4D9B-B30D-B05714A07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875" y="980728"/>
            <a:ext cx="6830247" cy="522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440C5-7ADB-4E03-9948-930718F8D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Synopsis of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38416-E4CC-44FA-A90B-0079C1E44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015582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In many economies, the working population will decline significantly in the next few years. </a:t>
            </a:r>
          </a:p>
          <a:p>
            <a:r>
              <a:rPr lang="en-AU" dirty="0"/>
              <a:t>Additionally, changes in technology will alter demand for various types of work. </a:t>
            </a:r>
          </a:p>
          <a:p>
            <a:pPr lvl="1"/>
            <a:r>
              <a:rPr lang="en-AU" dirty="0"/>
              <a:t>Increasing demand for some (skilled?) and decreasing it for others (unskilled?).</a:t>
            </a:r>
          </a:p>
          <a:p>
            <a:r>
              <a:rPr lang="en-AU" dirty="0"/>
              <a:t>Labour mobility is a potential solution to meet labour supply shortages.</a:t>
            </a:r>
          </a:p>
          <a:p>
            <a:r>
              <a:rPr lang="en-AU" dirty="0"/>
              <a:t>Changes in demand will need to be addressed with other policies.</a:t>
            </a:r>
          </a:p>
          <a:p>
            <a:pPr lvl="1"/>
            <a:r>
              <a:rPr lang="en-AU" dirty="0"/>
              <a:t>If so, we will need to understand which ones.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99404-4EE5-4EED-9A75-003BEA63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99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5BB4-2069-4882-9319-6D3C1400D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Piecing this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3C6A-70C3-432C-A1F7-B2383DD3A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Foreign workers are:</a:t>
            </a:r>
          </a:p>
          <a:p>
            <a:pPr lvl="1"/>
            <a:r>
              <a:rPr lang="en-AU" dirty="0"/>
              <a:t>Relatively unskilled (may be different for other developed countries).</a:t>
            </a:r>
          </a:p>
          <a:p>
            <a:pPr lvl="1"/>
            <a:r>
              <a:rPr lang="en-AU" dirty="0"/>
              <a:t>Male.</a:t>
            </a:r>
          </a:p>
          <a:p>
            <a:pPr lvl="1"/>
            <a:r>
              <a:rPr lang="en-AU" dirty="0"/>
              <a:t> 39 years of age.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14F3F-FE43-401F-B354-6D9B6A4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2957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5DFD9-99A0-4A09-8B75-34CA0058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What does the ‘right’ foreign worker look like?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0FB66-F805-496A-BA04-3BEB5483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738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7E3A8-BB9B-41CF-A312-75F42739F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023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  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To answer this we need:</a:t>
            </a:r>
          </a:p>
          <a:p>
            <a:pPr lvl="1"/>
            <a:r>
              <a:rPr lang="en-AU" dirty="0"/>
              <a:t>Longitudinal data to compare characteristics of foreign &amp; domestic workers. </a:t>
            </a:r>
          </a:p>
          <a:p>
            <a:pPr lvl="2"/>
            <a:r>
              <a:rPr lang="en-AU" dirty="0"/>
              <a:t>Are they substitutes or compliments? </a:t>
            </a:r>
          </a:p>
          <a:p>
            <a:pPr lvl="2"/>
            <a:r>
              <a:rPr lang="en-AU" dirty="0"/>
              <a:t>Does skill level matter? Is unskilled bad?</a:t>
            </a:r>
          </a:p>
          <a:p>
            <a:pPr lvl="1"/>
            <a:r>
              <a:rPr lang="en-AU" dirty="0"/>
              <a:t>Longitudinal data is important because skill composition of tomorrow’s demand for labour is unknown &amp; subject to change. 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0FB66-F805-496A-BA04-3BEB5483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1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8A0BE-9B52-4E6F-8387-57C268BA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96" y="2708920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Can we create the ‘right’ worker after they arrive?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65FB9-8F06-4ADC-8FE5-FF94CE5F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457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7E3A8-BB9B-41CF-A312-75F42739F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023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  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To answer this we need:</a:t>
            </a:r>
          </a:p>
          <a:p>
            <a:pPr lvl="1"/>
            <a:r>
              <a:rPr lang="en-AU" dirty="0"/>
              <a:t>Information on the availability and characteristics of firm/industry specific, gov’t-funded or other adult training programs. </a:t>
            </a:r>
          </a:p>
          <a:p>
            <a:pPr lvl="1"/>
            <a:r>
              <a:rPr lang="en-AU" dirty="0"/>
              <a:t>Longitudinal information on number &amp; characteristics of foreign and domestic workers.</a:t>
            </a:r>
          </a:p>
          <a:p>
            <a:pPr lvl="1"/>
            <a:r>
              <a:rPr lang="en-AU" dirty="0"/>
              <a:t>Study whether firms/industries with training programs outperform others.</a:t>
            </a:r>
          </a:p>
          <a:p>
            <a:pPr lvl="1"/>
            <a:endParaRPr lang="en-AU" dirty="0"/>
          </a:p>
          <a:p>
            <a:pPr lvl="1"/>
            <a:r>
              <a:rPr lang="en-AU" dirty="0"/>
              <a:t>If so….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0FB66-F805-496A-BA04-3BEB5483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90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2B2C-31BE-4A42-8963-7CD730182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75000"/>
            <a:ext cx="8496944" cy="58796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/>
              <a:t>Incentives for life-long learning:</a:t>
            </a:r>
          </a:p>
          <a:p>
            <a:pPr lvl="1"/>
            <a:r>
              <a:rPr lang="en-AU" dirty="0"/>
              <a:t>Tax breaks/subsidies for firms to </a:t>
            </a:r>
          </a:p>
          <a:p>
            <a:pPr lvl="2"/>
            <a:r>
              <a:rPr lang="en-AU" dirty="0"/>
              <a:t>undertake in-house staff retraining.</a:t>
            </a:r>
          </a:p>
          <a:p>
            <a:pPr lvl="2"/>
            <a:r>
              <a:rPr lang="en-AU" dirty="0"/>
              <a:t>Apprenticeships.</a:t>
            </a:r>
          </a:p>
          <a:p>
            <a:pPr lvl="1"/>
            <a:r>
              <a:rPr lang="en-AU" dirty="0"/>
              <a:t>Facilitating access to finance for educational purposes throughout a person’s life.</a:t>
            </a:r>
          </a:p>
          <a:p>
            <a:pPr lvl="1"/>
            <a:r>
              <a:rPr lang="en-AU" dirty="0"/>
              <a:t>Facilitating support (financial and technical) for universities to provide micro-credits and other retraining opportunities. </a:t>
            </a:r>
          </a:p>
          <a:p>
            <a:r>
              <a:rPr lang="en-AU" dirty="0"/>
              <a:t>Improving pathways and transitions between formal and non-formal learning and work over the life span.</a:t>
            </a:r>
          </a:p>
          <a:p>
            <a:pPr lvl="1"/>
            <a:r>
              <a:rPr lang="en-AU" dirty="0"/>
              <a:t>Income support.</a:t>
            </a:r>
          </a:p>
          <a:p>
            <a:r>
              <a:rPr lang="en-AU" dirty="0"/>
              <a:t>Language skills for migrants. </a:t>
            </a:r>
          </a:p>
          <a:p>
            <a:r>
              <a:rPr lang="en-AU" dirty="0"/>
              <a:t>Reduce early school leaving (support for at-risk students).</a:t>
            </a:r>
          </a:p>
          <a:p>
            <a:pPr lvl="1"/>
            <a:r>
              <a:rPr lang="en-AU" dirty="0"/>
              <a:t>Including migrant children! </a:t>
            </a:r>
          </a:p>
          <a:p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0B00C-1FEF-46AB-9272-12A3CF52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25</a:t>
            </a:fld>
            <a:endParaRPr lang="en-AU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84DAA95-4CC5-4A4E-9D6C-8F4BB62F6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96" y="-99392"/>
            <a:ext cx="7272808" cy="1143000"/>
          </a:xfrm>
        </p:spPr>
        <p:txBody>
          <a:bodyPr>
            <a:normAutofit/>
          </a:bodyPr>
          <a:lstStyle/>
          <a:p>
            <a:r>
              <a:rPr lang="en-AU" dirty="0"/>
              <a:t>Lifelong learning policies</a:t>
            </a:r>
          </a:p>
        </p:txBody>
      </p:sp>
    </p:spTree>
    <p:extLst>
      <p:ext uri="{BB962C8B-B14F-4D97-AF65-F5344CB8AC3E}">
        <p14:creationId xmlns:p14="http://schemas.microsoft.com/office/powerpoint/2010/main" val="14307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2B2C-31BE-4A42-8963-7CD730182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75000"/>
            <a:ext cx="8496944" cy="58796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We think that they’re a good idea, they probably are a good idea, but we should really test when and how they work best and when they don’t work before fully committing to them.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0B00C-1FEF-46AB-9272-12A3CF52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26</a:t>
            </a:fld>
            <a:endParaRPr lang="en-AU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84DAA95-4CC5-4A4E-9D6C-8F4BB62F6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96" y="557808"/>
            <a:ext cx="7272808" cy="1143000"/>
          </a:xfrm>
        </p:spPr>
        <p:txBody>
          <a:bodyPr>
            <a:normAutofit/>
          </a:bodyPr>
          <a:lstStyle/>
          <a:p>
            <a:r>
              <a:rPr lang="en-AU" dirty="0"/>
              <a:t>Lifelong learning policies</a:t>
            </a:r>
          </a:p>
        </p:txBody>
      </p:sp>
    </p:spTree>
    <p:extLst>
      <p:ext uri="{BB962C8B-B14F-4D97-AF65-F5344CB8AC3E}">
        <p14:creationId xmlns:p14="http://schemas.microsoft.com/office/powerpoint/2010/main" val="273907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39978"/>
            <a:ext cx="6858000" cy="2387600"/>
          </a:xfrm>
        </p:spPr>
        <p:txBody>
          <a:bodyPr/>
          <a:lstStyle/>
          <a:p>
            <a:r>
              <a:rPr lang="en-AU" b="1" dirty="0"/>
              <a:t>Thank you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Comments welcomed</a:t>
            </a:r>
          </a:p>
          <a:p>
            <a:r>
              <a:rPr lang="en-AU" sz="2800" dirty="0"/>
              <a:t>(</a:t>
            </a:r>
            <a:r>
              <a:rPr lang="en-AU" sz="2800" dirty="0">
                <a:hlinkClick r:id="rId2"/>
              </a:rPr>
              <a:t>alberto.posso@rmit.edu.au</a:t>
            </a:r>
            <a:r>
              <a:rPr lang="en-AU" sz="2800" dirty="0"/>
              <a:t>) 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2A83C-B24F-4023-AFC3-234DDD57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001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9EE955-A9E4-492D-AD1F-C3A46587C5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48842"/>
              </p:ext>
            </p:extLst>
          </p:nvPr>
        </p:nvGraphicFramePr>
        <p:xfrm>
          <a:off x="609599" y="1350168"/>
          <a:ext cx="8107389" cy="4527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D29EC1D-7061-4D26-AF05-6018B9E3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11" y="5661248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en-AU" sz="2000" dirty="0"/>
              <a:t>Source: </a:t>
            </a:r>
            <a:r>
              <a:rPr lang="en-AU" sz="2000" dirty="0" err="1"/>
              <a:t>StatsAPEC</a:t>
            </a:r>
            <a:r>
              <a:rPr lang="en-AU" sz="2000" dirty="0"/>
              <a:t> (2019).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72E926E-F270-4E0A-B09B-BAE7A36D3B71}"/>
              </a:ext>
            </a:extLst>
          </p:cNvPr>
          <p:cNvSpPr txBox="1">
            <a:spLocks/>
          </p:cNvSpPr>
          <p:nvPr/>
        </p:nvSpPr>
        <p:spPr>
          <a:xfrm>
            <a:off x="609600" y="350168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500"/>
              <a:t>Population, Ages 15-64 (% of total population)</a:t>
            </a:r>
            <a:endParaRPr lang="en-AU" sz="3500" dirty="0"/>
          </a:p>
        </p:txBody>
      </p:sp>
    </p:spTree>
    <p:extLst>
      <p:ext uri="{BB962C8B-B14F-4D97-AF65-F5344CB8AC3E}">
        <p14:creationId xmlns:p14="http://schemas.microsoft.com/office/powerpoint/2010/main" val="48733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F329E-D5A5-4AA3-AF45-B4EB9420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43000"/>
          </a:xfrm>
        </p:spPr>
        <p:txBody>
          <a:bodyPr>
            <a:normAutofit/>
          </a:bodyPr>
          <a:lstStyle/>
          <a:p>
            <a:r>
              <a:rPr lang="en-AU" sz="3500" dirty="0"/>
              <a:t>Percentage of world working age pop., 2050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2B50D-933F-489F-B6F5-862A3EDD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81277"/>
            <a:ext cx="8435280" cy="6281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dirty="0"/>
              <a:t>Source: UN Population Division (2015).</a:t>
            </a:r>
          </a:p>
          <a:p>
            <a:pPr marL="0" indent="0">
              <a:buNone/>
            </a:pPr>
            <a:r>
              <a:rPr lang="en-AU" dirty="0"/>
              <a:t>Note: </a:t>
            </a:r>
            <a:r>
              <a:rPr lang="en-AU" dirty="0" err="1"/>
              <a:t>LDR</a:t>
            </a:r>
            <a:r>
              <a:rPr lang="en-AU" dirty="0"/>
              <a:t> refers to Least Developed Regions.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B6E52-CB73-42DB-9BE9-7C7B13F0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4</a:t>
            </a:fld>
            <a:endParaRPr lang="en-AU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050D432-A839-47D4-9B1A-0FF1E913D1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071824"/>
              </p:ext>
            </p:extLst>
          </p:nvPr>
        </p:nvGraphicFramePr>
        <p:xfrm>
          <a:off x="1259632" y="1153641"/>
          <a:ext cx="6264697" cy="455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35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60B23-D1B8-487A-9B92-82978E5D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Ageing society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B94B2-C745-4A4F-AEF5-C91AD4859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Ageing society: </a:t>
            </a:r>
          </a:p>
          <a:p>
            <a:pPr lvl="1"/>
            <a:r>
              <a:rPr lang="en-AU" dirty="0"/>
              <a:t>Less workers.</a:t>
            </a:r>
          </a:p>
          <a:p>
            <a:pPr lvl="1"/>
            <a:r>
              <a:rPr lang="en-AU" dirty="0"/>
              <a:t>Upward pressure on wages.</a:t>
            </a:r>
          </a:p>
          <a:p>
            <a:pPr lvl="1"/>
            <a:r>
              <a:rPr lang="en-AU" dirty="0"/>
              <a:t>(Potential) foreign workers observe wage differential and decide to move (neoclassical economic model).</a:t>
            </a:r>
          </a:p>
          <a:p>
            <a:pPr lvl="1"/>
            <a:r>
              <a:rPr lang="en-AU" dirty="0"/>
              <a:t>Young people will predominantly be in Africa &amp; India in 2050.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64E51-E4F5-4B35-A6E6-4181B2D2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40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1A802-0A56-46B3-B71F-3C30FB6BA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Technological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B66B-C73C-400B-B397-913671851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Technological change (automation) is likely to lead to changes in labour demand.</a:t>
            </a:r>
          </a:p>
          <a:p>
            <a:r>
              <a:rPr lang="en-AU" dirty="0"/>
              <a:t>Some jobs within some industries will become redundant.</a:t>
            </a:r>
          </a:p>
          <a:p>
            <a:r>
              <a:rPr lang="en-AU" dirty="0"/>
              <a:t>New jobs will also be created.</a:t>
            </a:r>
          </a:p>
          <a:p>
            <a:r>
              <a:rPr lang="en-AU" dirty="0"/>
              <a:t>Skill composition of demand is uncertain. </a:t>
            </a:r>
          </a:p>
          <a:p>
            <a:pPr lvl="1"/>
            <a:r>
              <a:rPr lang="en-AU" dirty="0"/>
              <a:t>Big debate in the academic literature.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983E8-AE63-4B18-A372-0DE8BFBD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70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9A86F-3E1E-4178-9E4F-8532679A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52" y="-378296"/>
            <a:ext cx="8229600" cy="1143000"/>
          </a:xfrm>
        </p:spPr>
        <p:txBody>
          <a:bodyPr>
            <a:normAutofit/>
          </a:bodyPr>
          <a:lstStyle/>
          <a:p>
            <a:r>
              <a:rPr lang="en-AU" sz="3500" dirty="0"/>
              <a:t>Susceptibility to Automation, by industry (%)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481CD-97E0-43E7-B1D2-78E017497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309320"/>
            <a:ext cx="7931224" cy="1401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500" i="1" dirty="0"/>
              <a:t>Source: </a:t>
            </a:r>
            <a:r>
              <a:rPr lang="en-AU" sz="1500" dirty="0"/>
              <a:t>Frey, C. B., &amp; Osborne, M. A. (2017). The future of employment: how susceptible are jobs to computerisation?. </a:t>
            </a:r>
            <a:r>
              <a:rPr lang="en-AU" sz="1500" i="1" dirty="0"/>
              <a:t>Technological forecasting and social change</a:t>
            </a:r>
            <a:r>
              <a:rPr lang="en-AU" sz="1500" dirty="0"/>
              <a:t>, </a:t>
            </a:r>
            <a:r>
              <a:rPr lang="en-AU" sz="1500" i="1" dirty="0"/>
              <a:t>114</a:t>
            </a:r>
            <a:r>
              <a:rPr lang="en-AU" sz="1500" dirty="0"/>
              <a:t>, 254-280.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B754A-30E6-4C27-BA18-A09986C7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7</a:t>
            </a:fld>
            <a:endParaRPr lang="en-AU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D50A857-2AA9-4680-9C01-72E6CBD2B3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321993"/>
              </p:ext>
            </p:extLst>
          </p:nvPr>
        </p:nvGraphicFramePr>
        <p:xfrm>
          <a:off x="179512" y="620689"/>
          <a:ext cx="8517140" cy="565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26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D3129-32D5-437B-B538-39DB03E72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Labour mobility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8B80-EB96-4815-BC83-93A4ED372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6238"/>
            <a:ext cx="8229600" cy="4525963"/>
          </a:xfrm>
        </p:spPr>
        <p:txBody>
          <a:bodyPr/>
          <a:lstStyle/>
          <a:p>
            <a:r>
              <a:rPr lang="en-AU" dirty="0"/>
              <a:t>For foreign workers to fill the gaps, the ‘right’ type of workers must arrive.</a:t>
            </a:r>
          </a:p>
          <a:p>
            <a:r>
              <a:rPr lang="en-AU" dirty="0"/>
              <a:t>They should be young to meet labour supply shortages created by an aging population.</a:t>
            </a:r>
          </a:p>
          <a:p>
            <a:r>
              <a:rPr lang="en-AU" dirty="0"/>
              <a:t>The ‘right’ level of skill-intensity of foreign workers is uncertain.</a:t>
            </a:r>
          </a:p>
          <a:p>
            <a:pPr lvl="2"/>
            <a:r>
              <a:rPr lang="en-AU" dirty="0"/>
              <a:t>It is likely to vary both </a:t>
            </a:r>
            <a:r>
              <a:rPr lang="en-AU" i="1" dirty="0"/>
              <a:t>within</a:t>
            </a:r>
            <a:r>
              <a:rPr lang="en-AU" dirty="0"/>
              <a:t> and </a:t>
            </a:r>
            <a:r>
              <a:rPr lang="en-AU" i="1" dirty="0"/>
              <a:t>between</a:t>
            </a:r>
            <a:r>
              <a:rPr lang="en-AU" dirty="0"/>
              <a:t> industries. 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0A375-938D-4921-A62F-774B1B40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5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3C83-701C-4F5E-905D-37D48A3B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Global migration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9D732-8A1B-4706-8358-0AAC1E673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Accurate &amp; comparable data on international migration are limited. </a:t>
            </a:r>
          </a:p>
          <a:p>
            <a:r>
              <a:rPr lang="en-AU" dirty="0"/>
              <a:t>Lack of availability, comparability and frequency of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518C3-9DF5-4C41-ADBC-D70733B2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82E4-CF1C-48EB-BBC5-FF761D1CE59B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487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987</Words>
  <Application>Microsoft Office PowerPoint</Application>
  <PresentationFormat>On-screen Show (4:3)</PresentationFormat>
  <Paragraphs>150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Labour mobility trends, demographic change &amp; skill shortages</vt:lpstr>
      <vt:lpstr>Synopsis of problem </vt:lpstr>
      <vt:lpstr>Source: StatsAPEC (2019).</vt:lpstr>
      <vt:lpstr>Percentage of world working age pop., 2050</vt:lpstr>
      <vt:lpstr>Ageing society effects</vt:lpstr>
      <vt:lpstr>Technological change</vt:lpstr>
      <vt:lpstr>Susceptibility to Automation, by industry (%)</vt:lpstr>
      <vt:lpstr>Labour mobility</vt:lpstr>
      <vt:lpstr>Global migration trends</vt:lpstr>
      <vt:lpstr>But data is getting better…</vt:lpstr>
      <vt:lpstr>So what does mobility look like? </vt:lpstr>
      <vt:lpstr>Total number of international migrants</vt:lpstr>
      <vt:lpstr>Migration Trends</vt:lpstr>
      <vt:lpstr>Labour mobility trends</vt:lpstr>
      <vt:lpstr>Demographics of foreign workers</vt:lpstr>
      <vt:lpstr>Location</vt:lpstr>
      <vt:lpstr>And the skill composition of foreign workers? </vt:lpstr>
      <vt:lpstr>Skill composition</vt:lpstr>
      <vt:lpstr>Percentage of skilled and unskilled foreign workers by level of economic development of origin region/economy, 2010</vt:lpstr>
      <vt:lpstr>Piecing this together</vt:lpstr>
      <vt:lpstr>What does the ‘right’ foreign worker look like?</vt:lpstr>
      <vt:lpstr>PowerPoint Presentation</vt:lpstr>
      <vt:lpstr>Can we create the ‘right’ worker after they arrive?</vt:lpstr>
      <vt:lpstr>PowerPoint Presentation</vt:lpstr>
      <vt:lpstr>Lifelong learning policies</vt:lpstr>
      <vt:lpstr>Lifelong learning policies</vt:lpstr>
      <vt:lpstr>Thank you</vt:lpstr>
    </vt:vector>
  </TitlesOfParts>
  <Company>RMIT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Research in Supporting Evidence-based Labour Mobility Policy</dc:title>
  <dc:creator>Alberto Posso</dc:creator>
  <cp:lastModifiedBy>Alberto Posso</cp:lastModifiedBy>
  <cp:revision>166</cp:revision>
  <dcterms:created xsi:type="dcterms:W3CDTF">2017-01-31T01:26:34Z</dcterms:created>
  <dcterms:modified xsi:type="dcterms:W3CDTF">2019-06-04T07:30:10Z</dcterms:modified>
</cp:coreProperties>
</file>